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</p:sldMasterIdLst>
  <p:notesMasterIdLst>
    <p:notesMasterId r:id="rId24"/>
  </p:notesMasterIdLst>
  <p:sldIdLst>
    <p:sldId id="256" r:id="rId2"/>
    <p:sldId id="266" r:id="rId3"/>
    <p:sldId id="262" r:id="rId4"/>
    <p:sldId id="271" r:id="rId5"/>
    <p:sldId id="270" r:id="rId6"/>
    <p:sldId id="267" r:id="rId7"/>
    <p:sldId id="275" r:id="rId8"/>
    <p:sldId id="276" r:id="rId9"/>
    <p:sldId id="277" r:id="rId10"/>
    <p:sldId id="268" r:id="rId11"/>
    <p:sldId id="263" r:id="rId12"/>
    <p:sldId id="272" r:id="rId13"/>
    <p:sldId id="273" r:id="rId14"/>
    <p:sldId id="274" r:id="rId15"/>
    <p:sldId id="264" r:id="rId16"/>
    <p:sldId id="278" r:id="rId17"/>
    <p:sldId id="279" r:id="rId18"/>
    <p:sldId id="280" r:id="rId19"/>
    <p:sldId id="281" r:id="rId20"/>
    <p:sldId id="265" r:id="rId21"/>
    <p:sldId id="282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Browne" initials="EB" lastIdx="1" clrIdx="0">
    <p:extLst>
      <p:ext uri="{19B8F6BF-5375-455C-9EA6-DF929625EA0E}">
        <p15:presenceInfo xmlns:p15="http://schemas.microsoft.com/office/powerpoint/2012/main" userId="a77b6d0fb5cf18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62561-F81A-4819-B32D-E6B3AE7581D5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7853A-D9F1-45C7-BA4F-28473784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80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1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34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8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8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0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24EEB9-E2E5-49E0-9925-34ED52086AEA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EAE635-2ED1-469A-A894-0CFF40A71BE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9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507-AF0B-48B5-A515-0EB314D88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Seattle Golf Demand during Winter Months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6B3AF-9028-4A3B-BAF9-25AEF52EC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By: Eric Browne, Oscar </a:t>
            </a:r>
            <a:r>
              <a:rPr lang="en-US" b="1" dirty="0" err="1">
                <a:solidFill>
                  <a:srgbClr val="0070C0"/>
                </a:solidFill>
              </a:rPr>
              <a:t>Pachon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5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4C8A8D-1147-4A5C-9B15-F60CD49257D3}"/>
              </a:ext>
            </a:extLst>
          </p:cNvPr>
          <p:cNvSpPr txBox="1"/>
          <p:nvPr/>
        </p:nvSpPr>
        <p:spPr>
          <a:xfrm>
            <a:off x="113015" y="241443"/>
            <a:ext cx="3303142" cy="415498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u="sng" dirty="0"/>
              <a:t>Initial Unrestricted Model:</a:t>
            </a:r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C361F46-5D9C-43C4-A3EB-FF81EE2F1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91340"/>
            <a:ext cx="6413500" cy="6220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AC82B-041C-4243-9503-5C3DAE0C921D}"/>
              </a:ext>
            </a:extLst>
          </p:cNvPr>
          <p:cNvSpPr txBox="1"/>
          <p:nvPr/>
        </p:nvSpPr>
        <p:spPr>
          <a:xfrm>
            <a:off x="266700" y="1282700"/>
            <a:ext cx="34671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Interaction Terms: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Squared Terms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Cologne Terms</a:t>
            </a:r>
          </a:p>
          <a:p>
            <a:endParaRPr lang="en-US" sz="2100" u="sng" dirty="0"/>
          </a:p>
          <a:p>
            <a:r>
              <a:rPr lang="en-US" sz="2100" u="sng" dirty="0"/>
              <a:t>P-values: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Very High: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YARD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RANGE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WINTER:FEE</a:t>
            </a:r>
          </a:p>
          <a:p>
            <a:endParaRPr lang="en-US" sz="2100" u="sng" dirty="0"/>
          </a:p>
          <a:p>
            <a:r>
              <a:rPr lang="en-US" sz="2100" u="sng" dirty="0"/>
              <a:t>R-Squared: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0.8731: Good fit</a:t>
            </a:r>
          </a:p>
          <a:p>
            <a:endParaRPr lang="en-US" sz="2100" u="sng" dirty="0"/>
          </a:p>
          <a:p>
            <a:r>
              <a:rPr lang="en-US" sz="2100" u="sng" dirty="0"/>
              <a:t>Next: Conduct F-Wald Tests</a:t>
            </a:r>
          </a:p>
        </p:txBody>
      </p:sp>
    </p:spTree>
    <p:extLst>
      <p:ext uri="{BB962C8B-B14F-4D97-AF65-F5344CB8AC3E}">
        <p14:creationId xmlns:p14="http://schemas.microsoft.com/office/powerpoint/2010/main" val="331743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A4B3-20E1-4C92-AB83-FD5A7EBBF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F-Wald Tests and </a:t>
            </a:r>
            <a:r>
              <a:rPr lang="en-US" dirty="0" err="1"/>
              <a:t>Auxillary</a:t>
            </a:r>
            <a:r>
              <a:rPr lang="en-US" dirty="0"/>
              <a:t>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BEAD65-090E-4F17-9738-E70D94678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Eric Browne</a:t>
            </a:r>
          </a:p>
        </p:txBody>
      </p:sp>
    </p:spTree>
    <p:extLst>
      <p:ext uri="{BB962C8B-B14F-4D97-AF65-F5344CB8AC3E}">
        <p14:creationId xmlns:p14="http://schemas.microsoft.com/office/powerpoint/2010/main" val="401897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newspaper&#10;&#10;Description automatically generated">
            <a:extLst>
              <a:ext uri="{FF2B5EF4-FFF2-40B4-BE49-F238E27FC236}">
                <a16:creationId xmlns:a16="http://schemas.microsoft.com/office/drawing/2014/main" id="{A2F17E95-CD0F-4110-95D6-F3DC369E3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91625"/>
            <a:ext cx="6413500" cy="6220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CE1FE6-BF04-4E97-83F7-829EA862620E}"/>
              </a:ext>
            </a:extLst>
          </p:cNvPr>
          <p:cNvSpPr txBox="1"/>
          <p:nvPr/>
        </p:nvSpPr>
        <p:spPr>
          <a:xfrm>
            <a:off x="355600" y="330200"/>
            <a:ext cx="4425950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F-Tests:</a:t>
            </a:r>
            <a:r>
              <a:rPr lang="en-US" sz="2800" dirty="0"/>
              <a:t> Test for significance</a:t>
            </a:r>
            <a:endParaRPr lang="en-US" sz="28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A8B16-20FE-4163-BA59-EA52FCE0A605}"/>
              </a:ext>
            </a:extLst>
          </p:cNvPr>
          <p:cNvSpPr txBox="1"/>
          <p:nvPr/>
        </p:nvSpPr>
        <p:spPr>
          <a:xfrm>
            <a:off x="355600" y="1314450"/>
            <a:ext cx="334645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Steps:</a:t>
            </a:r>
          </a:p>
          <a:p>
            <a:pPr marL="342900" indent="-342900">
              <a:buAutoNum type="arabicPeriod"/>
            </a:pPr>
            <a:r>
              <a:rPr lang="en-US" dirty="0"/>
              <a:t>Identify Explanatory variables with high p values</a:t>
            </a:r>
          </a:p>
          <a:p>
            <a:pPr marL="342900" indent="-342900">
              <a:buAutoNum type="arabicPeriod"/>
            </a:pPr>
            <a:r>
              <a:rPr lang="en-US" dirty="0"/>
              <a:t>Conduct F-Wald Tests on those variables: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F5985-A18B-4BF0-B63D-A390F4517E27}"/>
              </a:ext>
            </a:extLst>
          </p:cNvPr>
          <p:cNvSpPr txBox="1"/>
          <p:nvPr/>
        </p:nvSpPr>
        <p:spPr>
          <a:xfrm>
            <a:off x="350499" y="3284588"/>
            <a:ext cx="3346450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Hypotheses: 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Null: The variable in question is statistically significant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Alternative: The variable is not significant to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F-stat is &gt; 0.05, variable is not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945CB3-FE0F-450A-BC16-9D64B3AE4F61}"/>
              </a:ext>
            </a:extLst>
          </p:cNvPr>
          <p:cNvCxnSpPr/>
          <p:nvPr/>
        </p:nvCxnSpPr>
        <p:spPr>
          <a:xfrm flipH="1">
            <a:off x="10541285" y="4161034"/>
            <a:ext cx="11455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91D0A9-D7A5-443C-B87D-60D66A53D42F}"/>
              </a:ext>
            </a:extLst>
          </p:cNvPr>
          <p:cNvCxnSpPr/>
          <p:nvPr/>
        </p:nvCxnSpPr>
        <p:spPr>
          <a:xfrm flipH="1">
            <a:off x="10541284" y="4328845"/>
            <a:ext cx="11455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0E238-49C1-4BF4-96FB-447A92725EFB}"/>
              </a:ext>
            </a:extLst>
          </p:cNvPr>
          <p:cNvCxnSpPr/>
          <p:nvPr/>
        </p:nvCxnSpPr>
        <p:spPr>
          <a:xfrm flipH="1">
            <a:off x="10541283" y="4666180"/>
            <a:ext cx="11455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BBACC32-F243-4A22-BA56-FE3887BE0644}"/>
              </a:ext>
            </a:extLst>
          </p:cNvPr>
          <p:cNvSpPr/>
          <p:nvPr/>
        </p:nvSpPr>
        <p:spPr>
          <a:xfrm>
            <a:off x="5445303" y="4099389"/>
            <a:ext cx="590764" cy="3030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F88B98-DF7E-45A6-A103-37CF3859E48D}"/>
              </a:ext>
            </a:extLst>
          </p:cNvPr>
          <p:cNvSpPr/>
          <p:nvPr/>
        </p:nvSpPr>
        <p:spPr>
          <a:xfrm>
            <a:off x="5445303" y="4556589"/>
            <a:ext cx="986319" cy="1951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0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67401C-5CD7-4F3A-83E0-BC74FDBFBE2D}"/>
              </a:ext>
            </a:extLst>
          </p:cNvPr>
          <p:cNvSpPr txBox="1"/>
          <p:nvPr/>
        </p:nvSpPr>
        <p:spPr>
          <a:xfrm>
            <a:off x="167666" y="281346"/>
            <a:ext cx="4425950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F-Test(s) Results</a:t>
            </a:r>
          </a:p>
        </p:txBody>
      </p:sp>
      <p:pic>
        <p:nvPicPr>
          <p:cNvPr id="4" name="Picture 3" descr="A picture containing knife&#10;&#10;Description automatically generated">
            <a:extLst>
              <a:ext uri="{FF2B5EF4-FFF2-40B4-BE49-F238E27FC236}">
                <a16:creationId xmlns:a16="http://schemas.microsoft.com/office/drawing/2014/main" id="{D4A9326D-C73A-4A74-BF07-087ADA0A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6" y="4485354"/>
            <a:ext cx="4526776" cy="1331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938AA218-3CBE-46DA-AB99-7E22BC0A5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6" y="2910356"/>
            <a:ext cx="4465568" cy="1331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0396136-9087-4DAE-A181-6B295996D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" y="1188052"/>
            <a:ext cx="4526776" cy="1387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1BD8F-B76B-46ED-85AE-FD02A77C90CD}"/>
              </a:ext>
            </a:extLst>
          </p:cNvPr>
          <p:cNvSpPr txBox="1"/>
          <p:nvPr/>
        </p:nvSpPr>
        <p:spPr>
          <a:xfrm>
            <a:off x="5577369" y="4920144"/>
            <a:ext cx="455476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RANGE Variable:    Reject the Null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BB58F8-F464-4D85-B382-5E8A69642E11}"/>
              </a:ext>
            </a:extLst>
          </p:cNvPr>
          <p:cNvSpPr txBox="1"/>
          <p:nvPr/>
        </p:nvSpPr>
        <p:spPr>
          <a:xfrm>
            <a:off x="5577369" y="1575316"/>
            <a:ext cx="46556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YARD Variable:      Reject the Null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CE276-3494-4E3B-9C7F-DFC59730C279}"/>
              </a:ext>
            </a:extLst>
          </p:cNvPr>
          <p:cNvSpPr txBox="1"/>
          <p:nvPr/>
        </p:nvSpPr>
        <p:spPr>
          <a:xfrm>
            <a:off x="5531134" y="3328202"/>
            <a:ext cx="519508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WINTER:FEE Variable:     Reject the Null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5D999-0976-40E8-A914-10A4CB3AE639}"/>
              </a:ext>
            </a:extLst>
          </p:cNvPr>
          <p:cNvSpPr txBox="1"/>
          <p:nvPr/>
        </p:nvSpPr>
        <p:spPr>
          <a:xfrm>
            <a:off x="8251965" y="2577770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it out!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A1176-F3F1-4E84-B23D-3655DB8119AF}"/>
              </a:ext>
            </a:extLst>
          </p:cNvPr>
          <p:cNvSpPr txBox="1"/>
          <p:nvPr/>
        </p:nvSpPr>
        <p:spPr>
          <a:xfrm>
            <a:off x="8669676" y="4300687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it out!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23ADF-CE78-4E81-B1CB-951F801D00CA}"/>
              </a:ext>
            </a:extLst>
          </p:cNvPr>
          <p:cNvSpPr txBox="1"/>
          <p:nvPr/>
        </p:nvSpPr>
        <p:spPr>
          <a:xfrm>
            <a:off x="8251965" y="5822271"/>
            <a:ext cx="188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it out!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51794-4A82-4C57-90C4-AD67C78B1740}"/>
              </a:ext>
            </a:extLst>
          </p:cNvPr>
          <p:cNvCxnSpPr/>
          <p:nvPr/>
        </p:nvCxnSpPr>
        <p:spPr>
          <a:xfrm>
            <a:off x="8251965" y="2137025"/>
            <a:ext cx="373190" cy="438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E7F952-DC78-43F4-A799-0E95C73201A8}"/>
              </a:ext>
            </a:extLst>
          </p:cNvPr>
          <p:cNvCxnSpPr/>
          <p:nvPr/>
        </p:nvCxnSpPr>
        <p:spPr>
          <a:xfrm>
            <a:off x="8917969" y="3863083"/>
            <a:ext cx="200346" cy="4376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683438-8426-45CB-94D0-FD8158AF50B6}"/>
              </a:ext>
            </a:extLst>
          </p:cNvPr>
          <p:cNvCxnSpPr>
            <a:cxnSpLocks/>
          </p:cNvCxnSpPr>
          <p:nvPr/>
        </p:nvCxnSpPr>
        <p:spPr>
          <a:xfrm>
            <a:off x="8840912" y="5470989"/>
            <a:ext cx="280747" cy="394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9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B9220F-275E-4134-B0DF-ECEDC11D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70" y="251992"/>
            <a:ext cx="6365349" cy="60357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F6C807-7BA3-45C9-AF3B-C5FC0F249E6A}"/>
              </a:ext>
            </a:extLst>
          </p:cNvPr>
          <p:cNvSpPr txBox="1"/>
          <p:nvPr/>
        </p:nvSpPr>
        <p:spPr>
          <a:xfrm>
            <a:off x="318499" y="431515"/>
            <a:ext cx="33391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Auxiliary Regression: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057C8-FF11-4697-BC0D-7983CB846E45}"/>
              </a:ext>
            </a:extLst>
          </p:cNvPr>
          <p:cNvSpPr txBox="1"/>
          <p:nvPr/>
        </p:nvSpPr>
        <p:spPr>
          <a:xfrm>
            <a:off x="282539" y="1371600"/>
            <a:ext cx="33750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regression: Restricted Residuals on Unrestricted Explanatory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Compute Chi-Squared test statistic: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N*R^2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Compute Chi-Squared Critical Value from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u="sng"/>
              <a:t>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Null: We can omit the variables in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Alternate: We cannot omit the variables in question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CACD8-1055-4CE1-AD81-CDD0D1962EFF}"/>
              </a:ext>
            </a:extLst>
          </p:cNvPr>
          <p:cNvSpPr txBox="1"/>
          <p:nvPr/>
        </p:nvSpPr>
        <p:spPr>
          <a:xfrm>
            <a:off x="9576255" y="2100336"/>
            <a:ext cx="156093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FF0000"/>
                </a:solidFill>
              </a:rPr>
              <a:t>Our</a:t>
            </a:r>
            <a:r>
              <a:rPr lang="en-US" sz="2000" u="sng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2000" u="sng" dirty="0">
                <a:solidFill>
                  <a:srgbClr val="FF0000"/>
                </a:solidFill>
              </a:rPr>
              <a:t>Case: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tx1"/>
                </a:solidFill>
              </a:ln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n>
                  <a:solidFill>
                    <a:schemeClr val="tx1"/>
                  </a:solidFill>
                </a:ln>
              </a:rPr>
              <a:t>ChSq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stat: </a:t>
            </a:r>
            <a:r>
              <a:rPr lang="en-US" dirty="0">
                <a:ln w="3175">
                  <a:solidFill>
                    <a:schemeClr val="tx1"/>
                  </a:solidFill>
                </a:ln>
              </a:rPr>
              <a:t>0.0019908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n>
                  <a:solidFill>
                    <a:schemeClr val="tx1"/>
                  </a:solidFill>
                </a:ln>
              </a:rPr>
              <a:t>ChSq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dirty="0" err="1">
                <a:ln>
                  <a:solidFill>
                    <a:schemeClr val="tx1"/>
                  </a:solidFill>
                </a:ln>
              </a:rPr>
              <a:t>Crit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: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	7.81</a:t>
            </a:r>
          </a:p>
          <a:p>
            <a:endParaRPr lang="en-US" dirty="0">
              <a:ln>
                <a:solidFill>
                  <a:schemeClr val="tx1"/>
                </a:solidFill>
              </a:ln>
            </a:endParaRPr>
          </a:p>
          <a:p>
            <a:endParaRPr lang="en-US" dirty="0">
              <a:ln>
                <a:solidFill>
                  <a:schemeClr val="tx1"/>
                </a:solidFill>
              </a:ln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</a:rPr>
              <a:t>FAIL TO REJECT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09F27E-886E-4BC5-8A5B-0FFFD970CEDD}"/>
              </a:ext>
            </a:extLst>
          </p:cNvPr>
          <p:cNvCxnSpPr/>
          <p:nvPr/>
        </p:nvCxnSpPr>
        <p:spPr>
          <a:xfrm>
            <a:off x="10258746" y="3857946"/>
            <a:ext cx="0" cy="482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56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12C0-FE54-4C53-AB5D-6CD0E4420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3: Heteroskedasticity and Robust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E8A57-73A8-48C5-A4A3-AF3C35F1F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Eric Browne</a:t>
            </a:r>
          </a:p>
        </p:txBody>
      </p:sp>
    </p:spTree>
    <p:extLst>
      <p:ext uri="{BB962C8B-B14F-4D97-AF65-F5344CB8AC3E}">
        <p14:creationId xmlns:p14="http://schemas.microsoft.com/office/powerpoint/2010/main" val="195495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2CCD-48CA-4D9E-8953-C5C32D38FC72}"/>
              </a:ext>
            </a:extLst>
          </p:cNvPr>
          <p:cNvSpPr txBox="1"/>
          <p:nvPr/>
        </p:nvSpPr>
        <p:spPr>
          <a:xfrm>
            <a:off x="143837" y="323636"/>
            <a:ext cx="6929920" cy="40011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Initial Plots:  Residuals vs Fitted Values, ROUNDS, vs fitted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CCC3E-0C6D-4B57-8783-A91A67F29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" y="1510715"/>
            <a:ext cx="6119857" cy="3733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10086-BD75-4CF6-B709-8FC91B1E4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08" y="1510715"/>
            <a:ext cx="5907641" cy="376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85E01-FE4A-4428-93B1-8EE49BD13DFE}"/>
              </a:ext>
            </a:extLst>
          </p:cNvPr>
          <p:cNvSpPr txBox="1"/>
          <p:nvPr/>
        </p:nvSpPr>
        <p:spPr>
          <a:xfrm>
            <a:off x="220895" y="195209"/>
            <a:ext cx="2779160" cy="646331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Check for </a:t>
            </a:r>
            <a:r>
              <a:rPr lang="en-US" dirty="0" err="1"/>
              <a:t>Heteroskedastity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A827-E092-41F3-8DE5-F43D1A883087}"/>
              </a:ext>
            </a:extLst>
          </p:cNvPr>
          <p:cNvSpPr txBox="1"/>
          <p:nvPr/>
        </p:nvSpPr>
        <p:spPr>
          <a:xfrm>
            <a:off x="369870" y="1253447"/>
            <a:ext cx="2630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Breusch-Pagan test:</a:t>
            </a:r>
          </a:p>
          <a:p>
            <a:endParaRPr lang="en-US" u="sng" dirty="0"/>
          </a:p>
          <a:p>
            <a:r>
              <a:rPr lang="en-US" dirty="0"/>
              <a:t>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Null: There is Heteroskedasticity present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Alternate: The model is </a:t>
            </a:r>
            <a:r>
              <a:rPr lang="en-US" dirty="0" err="1"/>
              <a:t>homoskedastic</a:t>
            </a:r>
            <a:r>
              <a:rPr lang="en-US" dirty="0"/>
              <a:t> (not heteroskedastic)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CA524C87-2020-4C36-BAC0-F643CF8A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18" y="773903"/>
            <a:ext cx="6889345" cy="1563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491D5-317A-469F-86F7-86E5AB0BB7A9}"/>
              </a:ext>
            </a:extLst>
          </p:cNvPr>
          <p:cNvSpPr txBox="1"/>
          <p:nvPr/>
        </p:nvSpPr>
        <p:spPr>
          <a:xfrm>
            <a:off x="6096000" y="3488076"/>
            <a:ext cx="3750067" cy="92333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Since we fail to reject the Null hypothesis, we have to adjust the Standard Errors in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EAFCF-1589-4D78-8D99-246A6D6C514C}"/>
              </a:ext>
            </a:extLst>
          </p:cNvPr>
          <p:cNvSpPr txBox="1"/>
          <p:nvPr/>
        </p:nvSpPr>
        <p:spPr>
          <a:xfrm>
            <a:off x="5024063" y="5637672"/>
            <a:ext cx="171064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P-value &lt; 0.05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839D8-3F58-4FBB-AA07-950AF23A6F62}"/>
              </a:ext>
            </a:extLst>
          </p:cNvPr>
          <p:cNvSpPr txBox="1"/>
          <p:nvPr/>
        </p:nvSpPr>
        <p:spPr>
          <a:xfrm>
            <a:off x="8669677" y="5376211"/>
            <a:ext cx="29812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Can no longer conduct T-tests on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FDD28-D70A-4A21-95F4-1D51C23259C2}"/>
              </a:ext>
            </a:extLst>
          </p:cNvPr>
          <p:cNvCxnSpPr/>
          <p:nvPr/>
        </p:nvCxnSpPr>
        <p:spPr>
          <a:xfrm>
            <a:off x="8501865" y="4520630"/>
            <a:ext cx="863029" cy="775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9B0D6-89ED-4B64-90C3-CE46A640D5AB}"/>
              </a:ext>
            </a:extLst>
          </p:cNvPr>
          <p:cNvCxnSpPr>
            <a:cxnSpLocks/>
          </p:cNvCxnSpPr>
          <p:nvPr/>
        </p:nvCxnSpPr>
        <p:spPr>
          <a:xfrm flipH="1">
            <a:off x="6164495" y="4431023"/>
            <a:ext cx="308224" cy="1187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FF9C35-0E32-47BE-B9B3-4CCF26F412F5}"/>
              </a:ext>
            </a:extLst>
          </p:cNvPr>
          <p:cNvCxnSpPr>
            <a:cxnSpLocks/>
          </p:cNvCxnSpPr>
          <p:nvPr/>
        </p:nvCxnSpPr>
        <p:spPr>
          <a:xfrm flipV="1">
            <a:off x="9023278" y="3077391"/>
            <a:ext cx="683232" cy="349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B20B4F-2A36-4636-9258-3BDDE9BB10BD}"/>
              </a:ext>
            </a:extLst>
          </p:cNvPr>
          <p:cNvSpPr txBox="1"/>
          <p:nvPr/>
        </p:nvSpPr>
        <p:spPr>
          <a:xfrm>
            <a:off x="9976207" y="2499941"/>
            <a:ext cx="203428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Violated Gauss-Markov Assumption: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27152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95A9E-1833-47C5-8B49-634FA32CF31E}"/>
              </a:ext>
            </a:extLst>
          </p:cNvPr>
          <p:cNvSpPr txBox="1"/>
          <p:nvPr/>
        </p:nvSpPr>
        <p:spPr>
          <a:xfrm>
            <a:off x="184402" y="246581"/>
            <a:ext cx="3760340" cy="646331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Adjust Model using Robust Regression:</a:t>
            </a:r>
          </a:p>
        </p:txBody>
      </p:sp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2A9D861D-BDA1-438B-8BE8-035C52E68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90" y="189804"/>
            <a:ext cx="7348805" cy="5127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2CFBF-996F-4A72-8E75-02E39B4C9ACC}"/>
              </a:ext>
            </a:extLst>
          </p:cNvPr>
          <p:cNvSpPr txBox="1"/>
          <p:nvPr/>
        </p:nvSpPr>
        <p:spPr>
          <a:xfrm>
            <a:off x="346705" y="1129889"/>
            <a:ext cx="3046288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 Standard Errors using White’s Standard Errors:  </a:t>
            </a:r>
            <a:r>
              <a:rPr lang="en-US" dirty="0">
                <a:solidFill>
                  <a:srgbClr val="FF0000"/>
                </a:solidFill>
              </a:rPr>
              <a:t>“HCO”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 model is Homoscedastic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Estimates of coefficients are the same as Restricted 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Errors are smaller</a:t>
            </a:r>
          </a:p>
        </p:txBody>
      </p:sp>
    </p:spTree>
    <p:extLst>
      <p:ext uri="{BB962C8B-B14F-4D97-AF65-F5344CB8AC3E}">
        <p14:creationId xmlns:p14="http://schemas.microsoft.com/office/powerpoint/2010/main" val="118485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EA222C7C-F17C-4068-B495-12916F8D5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723901"/>
            <a:ext cx="5866550" cy="5147843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CCAE35-2E28-4BD7-BCA9-545170C41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452" y="723901"/>
            <a:ext cx="5572120" cy="53236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13C496-A086-41F8-8ACF-0832D4228E13}"/>
              </a:ext>
            </a:extLst>
          </p:cNvPr>
          <p:cNvSpPr/>
          <p:nvPr/>
        </p:nvSpPr>
        <p:spPr>
          <a:xfrm>
            <a:off x="1746250" y="2568111"/>
            <a:ext cx="768350" cy="5016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C59530-A5FC-4292-A8EA-C1DCAAEEFFF7}"/>
              </a:ext>
            </a:extLst>
          </p:cNvPr>
          <p:cNvSpPr/>
          <p:nvPr/>
        </p:nvSpPr>
        <p:spPr>
          <a:xfrm>
            <a:off x="1875034" y="3267182"/>
            <a:ext cx="639566" cy="521058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515629-31D6-43A7-A14D-017BE8529A16}"/>
              </a:ext>
            </a:extLst>
          </p:cNvPr>
          <p:cNvSpPr/>
          <p:nvPr/>
        </p:nvSpPr>
        <p:spPr>
          <a:xfrm>
            <a:off x="1875034" y="4166171"/>
            <a:ext cx="639566" cy="110960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786A8-B8EA-4F25-960A-CA01DD466871}"/>
              </a:ext>
            </a:extLst>
          </p:cNvPr>
          <p:cNvSpPr txBox="1"/>
          <p:nvPr/>
        </p:nvSpPr>
        <p:spPr>
          <a:xfrm>
            <a:off x="6256961" y="292545"/>
            <a:ext cx="3524037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Regular OLS Restricted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0119B-5CBF-4F85-AC77-34D6A9A3FE9E}"/>
              </a:ext>
            </a:extLst>
          </p:cNvPr>
          <p:cNvSpPr txBox="1"/>
          <p:nvPr/>
        </p:nvSpPr>
        <p:spPr>
          <a:xfrm>
            <a:off x="563366" y="260279"/>
            <a:ext cx="2984643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Robust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48FF0-AECB-469B-B7C4-00E206CD6899}"/>
              </a:ext>
            </a:extLst>
          </p:cNvPr>
          <p:cNvSpPr txBox="1"/>
          <p:nvPr/>
        </p:nvSpPr>
        <p:spPr>
          <a:xfrm>
            <a:off x="128427" y="5985060"/>
            <a:ext cx="47723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 indicates a decrease in Standard Error</a:t>
            </a:r>
          </a:p>
        </p:txBody>
      </p:sp>
    </p:spTree>
    <p:extLst>
      <p:ext uri="{BB962C8B-B14F-4D97-AF65-F5344CB8AC3E}">
        <p14:creationId xmlns:p14="http://schemas.microsoft.com/office/powerpoint/2010/main" val="393310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23BC-850F-4023-AECC-A1D64086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06412-B259-4C51-9B8C-7D66E0AF79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1: Introduction, and Initial OLS Regression </a:t>
            </a:r>
          </a:p>
          <a:p>
            <a:r>
              <a:rPr lang="en-US" sz="3600" dirty="0"/>
              <a:t>Part 2: F-Wald Tests, </a:t>
            </a:r>
            <a:r>
              <a:rPr lang="en-US" sz="3600" dirty="0" err="1"/>
              <a:t>Auxillary</a:t>
            </a:r>
            <a:r>
              <a:rPr lang="en-US" sz="3600" dirty="0"/>
              <a:t> Regression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/>
              <a:t>Part 3:Heteroskedasticity and Weighted Regression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/>
              <a:t>Part 4: Conclusion</a:t>
            </a:r>
          </a:p>
          <a:p>
            <a:r>
              <a:rPr lang="en-US" sz="3600" dirty="0"/>
              <a:t>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1783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D095-BB0B-4411-9A9F-5526C885C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4: 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168AC-D131-4D60-82E4-3FBC35D17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Eric Browne and Oscar </a:t>
            </a:r>
            <a:r>
              <a:rPr lang="en-US" dirty="0" err="1"/>
              <a:t>Pachon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0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88030-4AD8-4A87-913E-FE81B83BA079}"/>
              </a:ext>
            </a:extLst>
          </p:cNvPr>
          <p:cNvSpPr txBox="1"/>
          <p:nvPr/>
        </p:nvSpPr>
        <p:spPr>
          <a:xfrm>
            <a:off x="380144" y="236306"/>
            <a:ext cx="33391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Conclusion: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F874DE81-D805-48E5-AFBE-0A24E544A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59" y="693079"/>
            <a:ext cx="5866550" cy="5147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BEB88-57EC-4FB8-9FF8-6E7BEDE3F033}"/>
              </a:ext>
            </a:extLst>
          </p:cNvPr>
          <p:cNvSpPr txBox="1"/>
          <p:nvPr/>
        </p:nvSpPr>
        <p:spPr>
          <a:xfrm>
            <a:off x="6375115" y="169524"/>
            <a:ext cx="205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Regression: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A2A338-54F9-4E24-B393-722BD6C9ACC5}"/>
              </a:ext>
            </a:extLst>
          </p:cNvPr>
          <p:cNvSpPr txBox="1">
            <a:spLocks/>
          </p:cNvSpPr>
          <p:nvPr/>
        </p:nvSpPr>
        <p:spPr>
          <a:xfrm>
            <a:off x="121199" y="1004298"/>
            <a:ext cx="4872042" cy="48494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en-US" dirty="0"/>
              <a:t>Is the amount of Golf played (ROUNDS), constant throughout the whole year?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ANSWER:</a:t>
            </a:r>
            <a:r>
              <a:rPr lang="en-US" dirty="0"/>
              <a:t> WINTER, RAIN, WINTER:CART, TEMP, FEESUB</a:t>
            </a:r>
            <a:endParaRPr lang="en-US" b="1" u="sng" dirty="0"/>
          </a:p>
          <a:p>
            <a:pPr marL="640080" lvl="2" indent="0">
              <a:buNone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Does one season(s) have more demand than the others?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ANSWER: </a:t>
            </a:r>
            <a:r>
              <a:rPr lang="en-US" dirty="0"/>
              <a:t> Yes in the summer</a:t>
            </a:r>
            <a:endParaRPr lang="en-US" b="1" u="sng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4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4282-AA97-4D58-824F-6FE8B27AC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 Fin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FA100-68E5-4597-A1B9-F6B50D703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AC08-7FE0-430E-9794-8EA446DE0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 Introduction, and Initial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795BF-00BF-4D8A-AE5B-57A04BFF8C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Oscar </a:t>
            </a:r>
            <a:r>
              <a:rPr lang="en-US" dirty="0" err="1"/>
              <a:t>Pachon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8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0EF183-D19A-49BE-B9BC-CB22D2E65120}"/>
              </a:ext>
            </a:extLst>
          </p:cNvPr>
          <p:cNvSpPr txBox="1"/>
          <p:nvPr/>
        </p:nvSpPr>
        <p:spPr>
          <a:xfrm>
            <a:off x="176574" y="214411"/>
            <a:ext cx="264860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 Light (Headings)"/>
              </a:rPr>
              <a:t>How is Golf Played?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CA7CE-B745-495B-9AFB-C172B8F4C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085" t="19141" r="115085" b="-19141"/>
          <a:stretch/>
        </p:blipFill>
        <p:spPr>
          <a:xfrm>
            <a:off x="3726060" y="1281752"/>
            <a:ext cx="3854002" cy="5576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EAA73-047D-47F3-A5F9-DDA6CC03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341" y="80101"/>
            <a:ext cx="4220319" cy="61062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EB212-6CFD-4D2D-9F16-FB757D404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67" y="205937"/>
            <a:ext cx="4535788" cy="585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28C746-913D-42BC-99B7-73A9BBE9DFF2}"/>
              </a:ext>
            </a:extLst>
          </p:cNvPr>
          <p:cNvSpPr txBox="1"/>
          <p:nvPr/>
        </p:nvSpPr>
        <p:spPr>
          <a:xfrm>
            <a:off x="256854" y="1012004"/>
            <a:ext cx="2568327" cy="4801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Round = 18 or 9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Played Outside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courses harder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difficulty is described in the Rating of the Course (RATING)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Difficulty Factors include: the slope, and the length,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D470-404C-487D-ACBE-9F8FF90E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Initial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158C5-F306-4062-8C8D-0A7103BA9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alibri Light (Headings)"/>
              </a:rPr>
              <a:t>Question 1: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83783-19E3-490D-A123-375030B2B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43" y="2582334"/>
            <a:ext cx="5990897" cy="3378200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 the amount of Golf played (ROUNDS), constant throughout the whole year?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Does one season(s) have more demand than the others?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CCF20-ADD4-42AF-A326-18EF617F7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alibri Light (Headings)"/>
              </a:rPr>
              <a:t>Question 2</a:t>
            </a:r>
            <a:r>
              <a:rPr lang="en-US" sz="2400" dirty="0">
                <a:latin typeface="Calibri Light (Headings)"/>
              </a:rPr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7C694F-D487-45F9-A374-46B5C00108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explanatory variables affect the demand for Golf (ROUNDS), the most?</a:t>
            </a:r>
          </a:p>
        </p:txBody>
      </p:sp>
    </p:spTree>
    <p:extLst>
      <p:ext uri="{BB962C8B-B14F-4D97-AF65-F5344CB8AC3E}">
        <p14:creationId xmlns:p14="http://schemas.microsoft.com/office/powerpoint/2010/main" val="176309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3A695-61F9-4A20-8196-1988B987BB53}"/>
              </a:ext>
            </a:extLst>
          </p:cNvPr>
          <p:cNvSpPr txBox="1"/>
          <p:nvPr/>
        </p:nvSpPr>
        <p:spPr>
          <a:xfrm>
            <a:off x="50449" y="233329"/>
            <a:ext cx="6980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>
              <a:latin typeface="Calibri Light (Headings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 Light (Headings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57480-D94F-4768-9CFB-775446A34849}"/>
              </a:ext>
            </a:extLst>
          </p:cNvPr>
          <p:cNvSpPr txBox="1"/>
          <p:nvPr/>
        </p:nvSpPr>
        <p:spPr>
          <a:xfrm>
            <a:off x="431516" y="233329"/>
            <a:ext cx="1941814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Our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472A9-555F-44F0-BA7D-2BB3034C7B0E}"/>
              </a:ext>
            </a:extLst>
          </p:cNvPr>
          <p:cNvSpPr txBox="1"/>
          <p:nvPr/>
        </p:nvSpPr>
        <p:spPr>
          <a:xfrm>
            <a:off x="123290" y="1212351"/>
            <a:ext cx="3323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The Data:</a:t>
            </a:r>
          </a:p>
          <a:p>
            <a:endParaRPr lang="en-US" sz="21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 different Golf Courses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 Data over 1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Observations (N) = 264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D350E-EF49-4266-9941-2DF25CE5EE3C}"/>
              </a:ext>
            </a:extLst>
          </p:cNvPr>
          <p:cNvSpPr txBox="1"/>
          <p:nvPr/>
        </p:nvSpPr>
        <p:spPr>
          <a:xfrm>
            <a:off x="4594261" y="104414"/>
            <a:ext cx="3559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Dependent Variable: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ROUNDS:  The amount of Rounds of Golf played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FFB39-5E3A-44DE-9216-C1BE31A47DBB}"/>
              </a:ext>
            </a:extLst>
          </p:cNvPr>
          <p:cNvSpPr txBox="1"/>
          <p:nvPr/>
        </p:nvSpPr>
        <p:spPr>
          <a:xfrm>
            <a:off x="8154257" y="104414"/>
            <a:ext cx="3184989" cy="650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Explanatory Variables (18):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FEE: avg price for course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FEESUB: avg price for every other course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RAIN: avg rainfall (inches)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TEMP: avg temperature (F)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RATING: overall difficulty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SLOPE: overall steepness of course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YARD: Length of course (yards)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DISTANCE: min distance of downtown Seattle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CART: Dummy, (1 if paved paths, 0 is not)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RANGE: Dummy (1 if driving range, 0 if not)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WINTER: Dummy (1 if Nov-Jan, 0 if not)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MGS: Dummy (1 if one of the three city owned golf Courses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05825-617D-4E63-843E-2F9CDA814BD9}"/>
              </a:ext>
            </a:extLst>
          </p:cNvPr>
          <p:cNvSpPr txBox="1"/>
          <p:nvPr/>
        </p:nvSpPr>
        <p:spPr>
          <a:xfrm>
            <a:off x="4594261" y="1281659"/>
            <a:ext cx="2201238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MGS vs Non MGS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MGS = 3 courses, city owned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MGS: 19 courses, privately owned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E7C9F5-0CFA-4CCA-B172-408A33DC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" y="4412252"/>
            <a:ext cx="8079009" cy="551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A93C8-27FD-4244-87BB-390F0D4DAAC1}"/>
              </a:ext>
            </a:extLst>
          </p:cNvPr>
          <p:cNvSpPr txBox="1"/>
          <p:nvPr/>
        </p:nvSpPr>
        <p:spPr>
          <a:xfrm>
            <a:off x="50449" y="3887142"/>
            <a:ext cx="3797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u="sng" dirty="0"/>
              <a:t>Ordinary Least Squares Function</a:t>
            </a:r>
          </a:p>
        </p:txBody>
      </p:sp>
    </p:spTree>
    <p:extLst>
      <p:ext uri="{BB962C8B-B14F-4D97-AF65-F5344CB8AC3E}">
        <p14:creationId xmlns:p14="http://schemas.microsoft.com/office/powerpoint/2010/main" val="360694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D5CE86-FC88-4060-9EF5-D3A783863DA1}"/>
              </a:ext>
            </a:extLst>
          </p:cNvPr>
          <p:cNvSpPr txBox="1"/>
          <p:nvPr/>
        </p:nvSpPr>
        <p:spPr>
          <a:xfrm>
            <a:off x="503434" y="390419"/>
            <a:ext cx="4430516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Initial Charts:   FEE, ROUNDS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16AE81D-89C8-4B9D-8363-7445B6E60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483"/>
            <a:ext cx="6196838" cy="3853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C5EE-9F16-4A67-A49B-75A0651EC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31" y="1360483"/>
            <a:ext cx="5893786" cy="3767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5A222-7148-4AE1-B962-695AD384EDE0}"/>
              </a:ext>
            </a:extLst>
          </p:cNvPr>
          <p:cNvSpPr txBox="1"/>
          <p:nvPr/>
        </p:nvSpPr>
        <p:spPr>
          <a:xfrm>
            <a:off x="441789" y="5497517"/>
            <a:ext cx="4649056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0070C0"/>
                </a:solidFill>
              </a:rPr>
              <a:t>G</a:t>
            </a:r>
            <a:r>
              <a:rPr lang="en-US" sz="2000" dirty="0">
                <a:solidFill>
                  <a:srgbClr val="7030A0"/>
                </a:solidFill>
              </a:rPr>
              <a:t>S </a:t>
            </a:r>
            <a:r>
              <a:rPr lang="en-US" sz="2000" dirty="0"/>
              <a:t>courses</a:t>
            </a:r>
            <a:r>
              <a:rPr lang="en-US" sz="2000" dirty="0">
                <a:solidFill>
                  <a:srgbClr val="7030A0"/>
                </a:solidFill>
              </a:rPr>
              <a:t>:</a:t>
            </a:r>
          </a:p>
          <a:p>
            <a:r>
              <a:rPr lang="en-US" sz="2000" dirty="0">
                <a:solidFill>
                  <a:srgbClr val="FFFF00"/>
                </a:solidFill>
              </a:rPr>
              <a:t>Two Most expensive non MGS </a:t>
            </a:r>
            <a:r>
              <a:rPr lang="en-US" sz="2000" dirty="0"/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291497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fferent, air, photo, various&#10;&#10;Description automatically generated">
            <a:extLst>
              <a:ext uri="{FF2B5EF4-FFF2-40B4-BE49-F238E27FC236}">
                <a16:creationId xmlns:a16="http://schemas.microsoft.com/office/drawing/2014/main" id="{83A2123D-F075-43BC-9F33-293664B6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93" y="1726540"/>
            <a:ext cx="6013268" cy="3639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197616-A9C4-4848-9BC0-0B416AE3918F}"/>
              </a:ext>
            </a:extLst>
          </p:cNvPr>
          <p:cNvSpPr txBox="1"/>
          <p:nvPr/>
        </p:nvSpPr>
        <p:spPr>
          <a:xfrm>
            <a:off x="503434" y="390419"/>
            <a:ext cx="4715838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Initial Charts 2: RATING, SLOPE: </a:t>
            </a:r>
          </a:p>
        </p:txBody>
      </p:sp>
      <p:pic>
        <p:nvPicPr>
          <p:cNvPr id="6" name="Picture 5" descr="A picture containing different, boat, water, dog&#10;&#10;Description automatically generated">
            <a:extLst>
              <a:ext uri="{FF2B5EF4-FFF2-40B4-BE49-F238E27FC236}">
                <a16:creationId xmlns:a16="http://schemas.microsoft.com/office/drawing/2014/main" id="{DA5ADB9C-F5E2-4FF0-A223-81F0D97A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1" y="1769149"/>
            <a:ext cx="6013268" cy="355475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DA29D06-DD29-4350-BD01-9D4C75F44947}"/>
              </a:ext>
            </a:extLst>
          </p:cNvPr>
          <p:cNvSpPr/>
          <p:nvPr/>
        </p:nvSpPr>
        <p:spPr>
          <a:xfrm>
            <a:off x="2355850" y="3546526"/>
            <a:ext cx="501650" cy="32697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8C5C93-CF45-40FE-B2C5-3FF61E9C02B6}"/>
              </a:ext>
            </a:extLst>
          </p:cNvPr>
          <p:cNvSpPr/>
          <p:nvPr/>
        </p:nvSpPr>
        <p:spPr>
          <a:xfrm>
            <a:off x="5106823" y="3236359"/>
            <a:ext cx="307658" cy="26393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E5356D-45DD-490E-8FE0-BF72C9BDA990}"/>
              </a:ext>
            </a:extLst>
          </p:cNvPr>
          <p:cNvSpPr/>
          <p:nvPr/>
        </p:nvSpPr>
        <p:spPr>
          <a:xfrm>
            <a:off x="8278776" y="3351318"/>
            <a:ext cx="521040" cy="529261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852F2A-55BF-4869-83D4-CA5E5A4A98AE}"/>
              </a:ext>
            </a:extLst>
          </p:cNvPr>
          <p:cNvSpPr/>
          <p:nvPr/>
        </p:nvSpPr>
        <p:spPr>
          <a:xfrm>
            <a:off x="11020390" y="2861353"/>
            <a:ext cx="373651" cy="32720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F04828-DDA9-4782-9D17-83A726C7DC36}"/>
              </a:ext>
            </a:extLst>
          </p:cNvPr>
          <p:cNvSpPr txBox="1"/>
          <p:nvPr/>
        </p:nvSpPr>
        <p:spPr>
          <a:xfrm>
            <a:off x="441789" y="5497517"/>
            <a:ext cx="464905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Yellow circle</a:t>
            </a:r>
            <a:r>
              <a:rPr lang="en-US" sz="2000" dirty="0"/>
              <a:t> represents MGS Courses</a:t>
            </a:r>
          </a:p>
        </p:txBody>
      </p:sp>
    </p:spTree>
    <p:extLst>
      <p:ext uri="{BB962C8B-B14F-4D97-AF65-F5344CB8AC3E}">
        <p14:creationId xmlns:p14="http://schemas.microsoft.com/office/powerpoint/2010/main" val="184741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5768B-1FE1-42EF-9CF5-D7CAF3E28B15}"/>
              </a:ext>
            </a:extLst>
          </p:cNvPr>
          <p:cNvSpPr txBox="1"/>
          <p:nvPr/>
        </p:nvSpPr>
        <p:spPr>
          <a:xfrm>
            <a:off x="503434" y="390419"/>
            <a:ext cx="4430516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Initial Charts 3:   RAIN, TEMP</a:t>
            </a:r>
          </a:p>
        </p:txBody>
      </p:sp>
      <p:pic>
        <p:nvPicPr>
          <p:cNvPr id="4" name="Picture 3" descr="A close up of a mans face&#10;&#10;Description automatically generated">
            <a:extLst>
              <a:ext uri="{FF2B5EF4-FFF2-40B4-BE49-F238E27FC236}">
                <a16:creationId xmlns:a16="http://schemas.microsoft.com/office/drawing/2014/main" id="{339202D1-AF0D-4FCA-AEF1-6DECE548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588"/>
            <a:ext cx="6119857" cy="372906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84062AD-3FF0-47D7-BB3F-D4A7E58C0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21" y="1456587"/>
            <a:ext cx="6118886" cy="3729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D4C81-BB52-4D8F-ACAE-C817FBEE337C}"/>
              </a:ext>
            </a:extLst>
          </p:cNvPr>
          <p:cNvSpPr txBox="1"/>
          <p:nvPr/>
        </p:nvSpPr>
        <p:spPr>
          <a:xfrm>
            <a:off x="5568593" y="1222625"/>
            <a:ext cx="750014" cy="508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27846-0427-48B4-A54B-CEFF72CCE689}"/>
              </a:ext>
            </a:extLst>
          </p:cNvPr>
          <p:cNvSpPr txBox="1"/>
          <p:nvPr/>
        </p:nvSpPr>
        <p:spPr>
          <a:xfrm>
            <a:off x="5613114" y="4974405"/>
            <a:ext cx="750014" cy="5085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823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2792</TotalTime>
  <Words>753</Words>
  <Application>Microsoft Office PowerPoint</Application>
  <PresentationFormat>Widescreen</PresentationFormat>
  <Paragraphs>150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Calibri Light (Headings)</vt:lpstr>
      <vt:lpstr>Retrospect</vt:lpstr>
      <vt:lpstr>Seattle Golf Demand during Winter Months</vt:lpstr>
      <vt:lpstr>Segments</vt:lpstr>
      <vt:lpstr>Part 1: Introduction, and Initial Regression</vt:lpstr>
      <vt:lpstr>PowerPoint Presentation</vt:lpstr>
      <vt:lpstr>Initial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F-Wald Tests and Auxillary Regression</vt:lpstr>
      <vt:lpstr>PowerPoint Presentation</vt:lpstr>
      <vt:lpstr>PowerPoint Presentation</vt:lpstr>
      <vt:lpstr>PowerPoint Presentation</vt:lpstr>
      <vt:lpstr>Part 3: Heteroskedasticity and Robust Regression</vt:lpstr>
      <vt:lpstr>PowerPoint Presentation</vt:lpstr>
      <vt:lpstr>PowerPoint Presentation</vt:lpstr>
      <vt:lpstr>PowerPoint Presentation</vt:lpstr>
      <vt:lpstr>PowerPoint Presentation</vt:lpstr>
      <vt:lpstr>Part 4: Conclusion</vt:lpstr>
      <vt:lpstr>PowerPoint Presentation</vt:lpstr>
      <vt:lpstr>El 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Browne</dc:creator>
  <cp:lastModifiedBy>Eric Browne</cp:lastModifiedBy>
  <cp:revision>125</cp:revision>
  <dcterms:created xsi:type="dcterms:W3CDTF">2020-03-17T00:28:59Z</dcterms:created>
  <dcterms:modified xsi:type="dcterms:W3CDTF">2020-03-18T23:04:37Z</dcterms:modified>
</cp:coreProperties>
</file>